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70" r:id="rId9"/>
    <p:sldId id="263" r:id="rId10"/>
    <p:sldId id="261" r:id="rId11"/>
    <p:sldId id="267" r:id="rId12"/>
    <p:sldId id="266" r:id="rId13"/>
    <p:sldId id="264" r:id="rId14"/>
    <p:sldId id="265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irigente@icmarzabotto.edu.it" TargetMode="External"/><Relationship Id="rId5" Type="http://schemas.openxmlformats.org/officeDocument/2006/relationships/hyperlink" Target="https://www.icmarzabotto.edu.it/" TargetMode="External"/><Relationship Id="rId4" Type="http://schemas.openxmlformats.org/officeDocument/2006/relationships/hyperlink" Target="mailto:miic8a700r@pec.istruzione.i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359F1-8E9D-470D-A3C1-DD2BF6624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617" y="1400703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SCUOLA DELL’INFANZIA </a:t>
            </a:r>
            <a:br>
              <a:rPr lang="it-IT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it-IT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SAVONA-MARZABOTTO</a:t>
            </a:r>
            <a:endParaRPr lang="it-IT" sz="48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44F4AB-0032-436D-9102-71C2C41201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IC MARZABOTTO</a:t>
            </a:r>
          </a:p>
        </p:txBody>
      </p:sp>
    </p:spTree>
    <p:extLst>
      <p:ext uri="{BB962C8B-B14F-4D97-AF65-F5344CB8AC3E}">
        <p14:creationId xmlns:p14="http://schemas.microsoft.com/office/powerpoint/2010/main" val="356957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F950DD-AA78-4B55-BE88-96DAD63A4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ClrTx/>
              <a:buFontTx/>
              <a:buNone/>
            </a:pPr>
            <a:r>
              <a:rPr lang="it-IT" altLang="it-IT" sz="20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I PROGETTI DIDATTICO EDUCATIVI IN ATTO: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it-IT" altLang="it-IT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• Progetto accoglienza</a:t>
            </a:r>
          </a:p>
          <a:p>
            <a:pPr>
              <a:spcBef>
                <a:spcPts val="800"/>
              </a:spcBef>
            </a:pPr>
            <a:r>
              <a:rPr lang="it-IT" altLang="it-IT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Scuola amica MIUR- progetto diritti</a:t>
            </a:r>
          </a:p>
          <a:p>
            <a:pPr>
              <a:spcBef>
                <a:spcPts val="800"/>
              </a:spcBef>
            </a:pPr>
            <a:r>
              <a:rPr lang="it-IT" altLang="it-IT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Promozione alla lettura “Ali di carta”</a:t>
            </a:r>
          </a:p>
          <a:p>
            <a:pPr>
              <a:spcBef>
                <a:spcPts val="800"/>
              </a:spcBef>
            </a:pPr>
            <a:r>
              <a:rPr lang="it-IT" altLang="it-IT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Progetto inglese «</a:t>
            </a:r>
            <a:r>
              <a:rPr lang="it-IT" altLang="it-IT" sz="20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Give</a:t>
            </a:r>
            <a:r>
              <a:rPr lang="it-IT" altLang="it-IT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me </a:t>
            </a:r>
            <a:r>
              <a:rPr lang="it-IT" altLang="it-IT" sz="20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five</a:t>
            </a:r>
            <a:r>
              <a:rPr lang="it-IT" altLang="it-IT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»</a:t>
            </a:r>
          </a:p>
          <a:p>
            <a:pPr>
              <a:spcBef>
                <a:spcPts val="800"/>
              </a:spcBef>
            </a:pPr>
            <a:r>
              <a:rPr lang="it-IT" altLang="it-IT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Progetto «Dalla serra all’orto»</a:t>
            </a:r>
          </a:p>
          <a:p>
            <a:pPr>
              <a:spcBef>
                <a:spcPts val="800"/>
              </a:spcBef>
            </a:pPr>
            <a:r>
              <a:rPr lang="it-IT" altLang="it-IT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Progetto feste e spettacoli</a:t>
            </a:r>
          </a:p>
          <a:p>
            <a:pPr>
              <a:spcBef>
                <a:spcPts val="800"/>
              </a:spcBef>
            </a:pPr>
            <a:r>
              <a:rPr lang="it-IT" altLang="it-IT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Progetto uscite didattiche </a:t>
            </a:r>
            <a:endParaRPr lang="it-IT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E59FD6F-4B1F-4962-A942-6E1577F5B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 r="40092"/>
          <a:stretch/>
        </p:blipFill>
        <p:spPr bwMode="auto">
          <a:xfrm>
            <a:off x="4122821" y="1059999"/>
            <a:ext cx="6769768" cy="113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33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5F2C11-AC52-4F68-8BEF-A235D4A1A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2005264"/>
            <a:ext cx="11073063" cy="4213421"/>
          </a:xfrm>
        </p:spPr>
        <p:txBody>
          <a:bodyPr/>
          <a:lstStyle/>
          <a:p>
            <a:pPr marL="0" indent="0">
              <a:spcBef>
                <a:spcPts val="800"/>
              </a:spcBef>
              <a:buClr>
                <a:srgbClr val="D4482C"/>
              </a:buClr>
              <a:buNone/>
            </a:pPr>
            <a:endParaRPr lang="it-IT" altLang="it-IT" b="1" dirty="0">
              <a:solidFill>
                <a:srgbClr val="D4482C"/>
              </a:solidFill>
              <a:latin typeface="Franklin Gothic Book" panose="020B0503020102020204" pitchFamily="34" charset="0"/>
            </a:endParaRPr>
          </a:p>
          <a:p>
            <a:pPr marL="0" indent="0">
              <a:spcBef>
                <a:spcPts val="800"/>
              </a:spcBef>
              <a:buClr>
                <a:srgbClr val="D4482C"/>
              </a:buClr>
              <a:buNone/>
            </a:pPr>
            <a:r>
              <a:rPr lang="it-IT" altLang="it-IT" b="1" dirty="0">
                <a:solidFill>
                  <a:srgbClr val="D4482C"/>
                </a:solidFill>
                <a:latin typeface="Franklin Gothic Book" panose="020B0503020102020204" pitchFamily="34" charset="0"/>
              </a:rPr>
              <a:t>I laboratori favoriscono la motivazione all’apprendimento</a:t>
            </a:r>
            <a:r>
              <a:rPr lang="it-IT" altLang="it-IT" dirty="0">
                <a:solidFill>
                  <a:srgbClr val="000000"/>
                </a:solidFill>
                <a:latin typeface="Franklin Gothic Book" panose="020B0503020102020204" pitchFamily="34" charset="0"/>
              </a:rPr>
              <a:t>, poiché rappresentano l’insieme organizzato di apprestamenti ambientali e di interventi diretti che hanno lo scopo di facilitare la co-costruzione di competenze attraverso </a:t>
            </a:r>
          </a:p>
          <a:p>
            <a:pPr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"/>
            </a:pPr>
            <a:r>
              <a:rPr lang="it-IT" altLang="it-IT" b="1" dirty="0">
                <a:solidFill>
                  <a:srgbClr val="D4482C"/>
                </a:solidFill>
                <a:latin typeface="Franklin Gothic Book" panose="020B0503020102020204" pitchFamily="34" charset="0"/>
              </a:rPr>
              <a:t>la ri</a:t>
            </a:r>
            <a:r>
              <a:rPr lang="it-IT" altLang="it-IT" b="1" dirty="0">
                <a:solidFill>
                  <a:srgbClr val="A45E50"/>
                </a:solidFill>
                <a:latin typeface="Franklin Gothic Book" panose="020B0503020102020204" pitchFamily="34" charset="0"/>
              </a:rPr>
              <a:t>cchez</a:t>
            </a:r>
            <a:r>
              <a:rPr lang="it-IT" altLang="it-IT" b="1" dirty="0">
                <a:solidFill>
                  <a:srgbClr val="D4482C"/>
                </a:solidFill>
                <a:latin typeface="Franklin Gothic Book" panose="020B0503020102020204" pitchFamily="34" charset="0"/>
              </a:rPr>
              <a:t>za e la specificità del materiale</a:t>
            </a:r>
          </a:p>
          <a:p>
            <a:pPr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"/>
            </a:pPr>
            <a:r>
              <a:rPr lang="it-IT" altLang="it-IT" b="1" dirty="0">
                <a:solidFill>
                  <a:srgbClr val="D4482C"/>
                </a:solidFill>
                <a:latin typeface="Franklin Gothic Book" panose="020B0503020102020204" pitchFamily="34" charset="0"/>
              </a:rPr>
              <a:t>l’aumentato numero di situazioni didattiche proposte</a:t>
            </a:r>
          </a:p>
          <a:p>
            <a:pPr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"/>
            </a:pPr>
            <a:r>
              <a:rPr lang="it-IT" altLang="it-IT" b="1" dirty="0">
                <a:solidFill>
                  <a:srgbClr val="D4482C"/>
                </a:solidFill>
                <a:latin typeface="Franklin Gothic Book" panose="020B0503020102020204" pitchFamily="34" charset="0"/>
              </a:rPr>
              <a:t>il diversificato numero di modelli adulti</a:t>
            </a:r>
          </a:p>
          <a:p>
            <a:pPr marL="0" indent="0" algn="just">
              <a:buNone/>
            </a:pPr>
            <a:endParaRPr lang="it-IT" dirty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it-IT" dirty="0">
                <a:latin typeface="Franklin Gothic Book" panose="020B0503020102020204" pitchFamily="34" charset="0"/>
              </a:rPr>
              <a:t>Il laboratorio non è da intendersi solo come “spazio fisico”, ma come metodologia di lavoro finalizzata al consolidamento, potenziamento e recupero di abilità e competenze. 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47F6510-8616-4979-8B64-BB8646784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49"/>
          <a:stretch/>
        </p:blipFill>
        <p:spPr bwMode="auto">
          <a:xfrm>
            <a:off x="3758030" y="802106"/>
            <a:ext cx="8000833" cy="120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886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224347-396A-4632-86C6-A95C020A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4896853" cy="3019124"/>
          </a:xfrm>
        </p:spPr>
        <p:txBody>
          <a:bodyPr/>
          <a:lstStyle/>
          <a:p>
            <a:r>
              <a:rPr lang="it-IT" dirty="0"/>
              <a:t>Laboratorio linguistico </a:t>
            </a:r>
          </a:p>
          <a:p>
            <a:r>
              <a:rPr lang="it-IT" dirty="0"/>
              <a:t>Laboratorio pittorico creativo</a:t>
            </a:r>
          </a:p>
          <a:p>
            <a:r>
              <a:rPr lang="it-IT" dirty="0"/>
              <a:t>Laboratorio scientifico</a:t>
            </a:r>
          </a:p>
          <a:p>
            <a:r>
              <a:rPr lang="it-IT" dirty="0"/>
              <a:t>Laboratorio di psicomotricità</a:t>
            </a:r>
          </a:p>
          <a:p>
            <a:r>
              <a:rPr lang="it-IT" dirty="0"/>
              <a:t>Serra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C33D59F-C1DE-4A54-8636-9AD686FAF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65"/>
          <a:stretch/>
        </p:blipFill>
        <p:spPr bwMode="auto">
          <a:xfrm>
            <a:off x="2571331" y="1277791"/>
            <a:ext cx="5353468" cy="11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6499C52-CCEF-4832-8F3B-7D881675F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370" y="1919438"/>
            <a:ext cx="4830597" cy="301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3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067B6A-1BEA-4DF2-ACCE-F82E4734A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>
              <a:spcBef>
                <a:spcPts val="800"/>
              </a:spcBef>
              <a:buClr>
                <a:srgbClr val="D4482C"/>
              </a:buClr>
            </a:pPr>
            <a:r>
              <a:rPr lang="it-IT" altLang="it-IT" sz="2400" b="1" dirty="0">
                <a:solidFill>
                  <a:srgbClr val="D4482C"/>
                </a:solidFill>
                <a:latin typeface="Franklin Gothic Book" panose="020B0503020102020204" pitchFamily="34" charset="0"/>
              </a:rPr>
              <a:t>Tempo scuola:</a:t>
            </a:r>
            <a:r>
              <a:rPr lang="it-IT" altLang="it-IT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dalle ore 8,00 alle ore 16,00</a:t>
            </a:r>
          </a:p>
          <a:p>
            <a:pPr algn="ctr">
              <a:spcBef>
                <a:spcPts val="800"/>
              </a:spcBef>
              <a:buClrTx/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1313">
              <a:spcBef>
                <a:spcPts val="800"/>
              </a:spcBef>
              <a:buClr>
                <a:srgbClr val="D4482C"/>
              </a:buClr>
            </a:pPr>
            <a:r>
              <a:rPr lang="it-IT" altLang="it-IT" sz="2400" b="1" dirty="0">
                <a:solidFill>
                  <a:srgbClr val="D4482C"/>
                </a:solidFill>
                <a:latin typeface="Franklin Gothic Book" panose="020B0503020102020204" pitchFamily="34" charset="0"/>
              </a:rPr>
              <a:t>Tempo prolungato: </a:t>
            </a:r>
            <a:r>
              <a:rPr lang="it-IT" altLang="it-IT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dalle ore 16,00 alle ore 18,00</a:t>
            </a:r>
          </a:p>
          <a:p>
            <a:pPr marL="112713" indent="0">
              <a:spcBef>
                <a:spcPts val="800"/>
              </a:spcBef>
              <a:buClr>
                <a:srgbClr val="D4482C"/>
              </a:buClr>
              <a:buNone/>
            </a:pPr>
            <a:r>
              <a:rPr lang="it-IT" altLang="it-IT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   Il servizio è a pagamento ed è gestito dal Comune di Sesto. S. Giovanni</a:t>
            </a:r>
          </a:p>
          <a:p>
            <a:endParaRPr lang="it-IT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756170C-BEE1-4F45-A5CE-8F83DBCEB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06" r="60986" b="-1"/>
          <a:stretch/>
        </p:blipFill>
        <p:spPr bwMode="auto">
          <a:xfrm>
            <a:off x="1359786" y="831820"/>
            <a:ext cx="4736214" cy="113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927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226C0BC9-8E94-4FBB-924C-618853684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11" b="-17286"/>
          <a:stretch/>
        </p:blipFill>
        <p:spPr bwMode="auto">
          <a:xfrm>
            <a:off x="3316706" y="908091"/>
            <a:ext cx="6613358" cy="10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89F26447-878F-4CC0-8F18-5C53D33E9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64" y="1427747"/>
            <a:ext cx="10539662" cy="503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endParaRPr lang="it-IT" altLang="it-IT" b="1" dirty="0">
              <a:solidFill>
                <a:srgbClr val="D4482C"/>
              </a:solidFill>
            </a:endParaRPr>
          </a:p>
          <a:p>
            <a:pPr>
              <a:spcBef>
                <a:spcPts val="800"/>
              </a:spcBef>
              <a:buClr>
                <a:srgbClr val="D4482C"/>
              </a:buClr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Accoglienza: </a:t>
            </a:r>
            <a:r>
              <a:rPr lang="it-IT" altLang="it-IT" sz="2000" dirty="0">
                <a:solidFill>
                  <a:srgbClr val="000000"/>
                </a:solidFill>
              </a:rPr>
              <a:t>dalle ore 8,00 alle ore 9,00</a:t>
            </a:r>
          </a:p>
          <a:p>
            <a:pPr>
              <a:spcBef>
                <a:spcPts val="800"/>
              </a:spcBef>
              <a:buClr>
                <a:srgbClr val="D4482C"/>
              </a:buClr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Attività di sezione o di laboratorio: </a:t>
            </a:r>
            <a:r>
              <a:rPr lang="it-IT" altLang="it-IT" sz="2000" dirty="0">
                <a:solidFill>
                  <a:srgbClr val="000000"/>
                </a:solidFill>
              </a:rPr>
              <a:t>dalle ore 9,00 alle ore 11,30</a:t>
            </a:r>
          </a:p>
          <a:p>
            <a:pPr>
              <a:spcBef>
                <a:spcPts val="800"/>
              </a:spcBef>
              <a:buClr>
                <a:srgbClr val="D4482C"/>
              </a:buClr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Gioco libero in salone o giardino : </a:t>
            </a:r>
            <a:r>
              <a:rPr lang="it-IT" altLang="it-IT" sz="2000" dirty="0">
                <a:solidFill>
                  <a:srgbClr val="000000"/>
                </a:solidFill>
              </a:rPr>
              <a:t>dalle ore 11,30 alle ore 11,55</a:t>
            </a:r>
          </a:p>
          <a:p>
            <a:pPr>
              <a:spcBef>
                <a:spcPts val="800"/>
              </a:spcBef>
              <a:buClr>
                <a:srgbClr val="D4482C"/>
              </a:buClr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Pranzo:</a:t>
            </a:r>
            <a:r>
              <a:rPr lang="it-IT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000" dirty="0">
                <a:solidFill>
                  <a:srgbClr val="000000"/>
                </a:solidFill>
              </a:rPr>
              <a:t>dalle ore 12,00 alle ore 12,45</a:t>
            </a:r>
          </a:p>
          <a:p>
            <a:pPr>
              <a:spcBef>
                <a:spcPts val="800"/>
              </a:spcBef>
              <a:buClr>
                <a:srgbClr val="D4482C"/>
              </a:buClr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Uscita intermedia: </a:t>
            </a:r>
            <a:r>
              <a:rPr lang="it-IT" altLang="it-IT" sz="2000" dirty="0">
                <a:solidFill>
                  <a:srgbClr val="000000"/>
                </a:solidFill>
              </a:rPr>
              <a:t>dalle 12,45 alle 13,00</a:t>
            </a:r>
          </a:p>
          <a:p>
            <a:pPr>
              <a:spcBef>
                <a:spcPts val="800"/>
              </a:spcBef>
              <a:buClr>
                <a:srgbClr val="D4482C"/>
              </a:buClr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Gioco libero : </a:t>
            </a:r>
            <a:r>
              <a:rPr lang="it-IT" altLang="it-IT" sz="2000" dirty="0">
                <a:solidFill>
                  <a:srgbClr val="000000"/>
                </a:solidFill>
              </a:rPr>
              <a:t>dalle ore 12,45 alle ore 13,20</a:t>
            </a:r>
          </a:p>
          <a:p>
            <a:pPr>
              <a:spcBef>
                <a:spcPts val="800"/>
              </a:spcBef>
              <a:buClr>
                <a:srgbClr val="D4482C"/>
              </a:buClr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Momento del sonno: </a:t>
            </a:r>
            <a:r>
              <a:rPr lang="it-IT" altLang="it-IT" sz="2000" dirty="0">
                <a:solidFill>
                  <a:srgbClr val="000000"/>
                </a:solidFill>
              </a:rPr>
              <a:t>dalle ore 13,30 alle ore 15,15  (per i bambini che aderiscono)</a:t>
            </a:r>
          </a:p>
          <a:p>
            <a:pPr>
              <a:spcBef>
                <a:spcPts val="800"/>
              </a:spcBef>
              <a:buClr>
                <a:srgbClr val="D4482C"/>
              </a:buClr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Momento del relax: </a:t>
            </a:r>
            <a:r>
              <a:rPr lang="it-IT" altLang="it-IT" sz="2000" dirty="0">
                <a:solidFill>
                  <a:srgbClr val="000000"/>
                </a:solidFill>
              </a:rPr>
              <a:t>dalle ore 13,30 alle ore 14  (per i bambini che non aderiscono al sonno)</a:t>
            </a:r>
          </a:p>
          <a:p>
            <a:pPr>
              <a:spcBef>
                <a:spcPts val="800"/>
              </a:spcBef>
              <a:buClr>
                <a:srgbClr val="D4482C"/>
              </a:buClr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Attività di intersezione:</a:t>
            </a:r>
            <a:r>
              <a:rPr lang="it-IT" altLang="it-IT" sz="2000" b="1" dirty="0">
                <a:solidFill>
                  <a:srgbClr val="D4482C"/>
                </a:solidFill>
              </a:rPr>
              <a:t> </a:t>
            </a:r>
            <a:r>
              <a:rPr lang="it-IT" altLang="it-IT" sz="2000" dirty="0">
                <a:solidFill>
                  <a:srgbClr val="000000"/>
                </a:solidFill>
              </a:rPr>
              <a:t>dalle ore 14 alle ore 15,15 (per i bambini che non aderiscono al sonno)</a:t>
            </a:r>
          </a:p>
          <a:p>
            <a:pPr>
              <a:spcBef>
                <a:spcPts val="800"/>
              </a:spcBef>
              <a:buClr>
                <a:srgbClr val="D4482C"/>
              </a:buClr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Igiene personale: </a:t>
            </a:r>
            <a:r>
              <a:rPr lang="it-IT" altLang="it-IT" sz="2000" dirty="0">
                <a:solidFill>
                  <a:srgbClr val="000000"/>
                </a:solidFill>
              </a:rPr>
              <a:t>dalle 15,15 alle ore 15,30</a:t>
            </a:r>
          </a:p>
          <a:p>
            <a:pPr>
              <a:spcBef>
                <a:spcPts val="800"/>
              </a:spcBef>
              <a:buClr>
                <a:srgbClr val="D4482C"/>
              </a:buClr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Merenda / ci prepariamo per l’uscita: </a:t>
            </a:r>
            <a:r>
              <a:rPr lang="it-IT" altLang="it-IT" sz="2000" dirty="0">
                <a:solidFill>
                  <a:srgbClr val="000000"/>
                </a:solidFill>
              </a:rPr>
              <a:t>dalle 15,30 alle ore 15,45</a:t>
            </a:r>
          </a:p>
          <a:p>
            <a:pPr>
              <a:spcBef>
                <a:spcPts val="800"/>
              </a:spcBef>
              <a:buClr>
                <a:srgbClr val="D4482C"/>
              </a:buClr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Uscita: </a:t>
            </a:r>
            <a:r>
              <a:rPr lang="it-IT" altLang="it-IT" sz="2000" dirty="0">
                <a:solidFill>
                  <a:srgbClr val="000000"/>
                </a:solidFill>
              </a:rPr>
              <a:t>dalle 15,45 alle ore 16,00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it-IT" altLang="it-IT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77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865DF3-E8F9-48FF-81C4-9A96D89E6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800"/>
              </a:spcBef>
            </a:pPr>
            <a:r>
              <a:rPr lang="it-IT" altLang="it-IT" dirty="0">
                <a:solidFill>
                  <a:srgbClr val="000000"/>
                </a:solidFill>
              </a:rPr>
              <a:t>Accoglienza quotidiana </a:t>
            </a:r>
          </a:p>
          <a:p>
            <a:pPr algn="ctr">
              <a:spcBef>
                <a:spcPts val="800"/>
              </a:spcBef>
            </a:pPr>
            <a:r>
              <a:rPr lang="it-IT" altLang="it-IT" dirty="0">
                <a:solidFill>
                  <a:srgbClr val="000000"/>
                </a:solidFill>
              </a:rPr>
              <a:t>Gioco simbolico, giochi di società, giochi di costruzione ecc.</a:t>
            </a:r>
          </a:p>
          <a:p>
            <a:pPr algn="ctr">
              <a:spcBef>
                <a:spcPts val="800"/>
              </a:spcBef>
            </a:pPr>
            <a:r>
              <a:rPr lang="it-IT" altLang="it-IT" dirty="0">
                <a:solidFill>
                  <a:srgbClr val="000000"/>
                </a:solidFill>
              </a:rPr>
              <a:t>Calendario del tempo e delle presenze </a:t>
            </a:r>
          </a:p>
          <a:p>
            <a:pPr algn="ctr">
              <a:spcBef>
                <a:spcPts val="800"/>
              </a:spcBef>
            </a:pPr>
            <a:r>
              <a:rPr lang="it-IT" altLang="it-IT" dirty="0">
                <a:solidFill>
                  <a:srgbClr val="000000"/>
                </a:solidFill>
              </a:rPr>
              <a:t>Attività grafico-pittorico-manipolative</a:t>
            </a:r>
          </a:p>
          <a:p>
            <a:pPr algn="ctr">
              <a:spcBef>
                <a:spcPts val="800"/>
              </a:spcBef>
            </a:pPr>
            <a:r>
              <a:rPr lang="it-IT" altLang="it-IT" dirty="0">
                <a:solidFill>
                  <a:srgbClr val="000000"/>
                </a:solidFill>
              </a:rPr>
              <a:t>Racconti sul proprio vissuto</a:t>
            </a:r>
          </a:p>
          <a:p>
            <a:pPr algn="ctr">
              <a:spcBef>
                <a:spcPts val="800"/>
              </a:spcBef>
            </a:pPr>
            <a:r>
              <a:rPr lang="it-IT" altLang="it-IT" dirty="0">
                <a:solidFill>
                  <a:srgbClr val="000000"/>
                </a:solidFill>
              </a:rPr>
              <a:t>Narrazione di fiabe</a:t>
            </a:r>
          </a:p>
          <a:p>
            <a:pPr algn="ctr">
              <a:spcBef>
                <a:spcPts val="800"/>
              </a:spcBef>
            </a:pPr>
            <a:r>
              <a:rPr lang="it-IT" altLang="it-IT" dirty="0">
                <a:solidFill>
                  <a:srgbClr val="000000"/>
                </a:solidFill>
              </a:rPr>
              <a:t>Drammatizzazioni </a:t>
            </a:r>
          </a:p>
          <a:p>
            <a:pPr algn="ctr">
              <a:spcBef>
                <a:spcPts val="800"/>
              </a:spcBef>
            </a:pPr>
            <a:r>
              <a:rPr lang="it-IT" altLang="it-IT" dirty="0">
                <a:solidFill>
                  <a:srgbClr val="000000"/>
                </a:solidFill>
              </a:rPr>
              <a:t>Giochi strutturati </a:t>
            </a:r>
          </a:p>
          <a:p>
            <a:pPr algn="ctr">
              <a:spcBef>
                <a:spcPts val="800"/>
              </a:spcBef>
            </a:pPr>
            <a:r>
              <a:rPr lang="it-IT" altLang="it-IT" dirty="0">
                <a:solidFill>
                  <a:srgbClr val="000000"/>
                </a:solidFill>
              </a:rPr>
              <a:t>Riordino dei materiali e dei giochi</a:t>
            </a:r>
          </a:p>
          <a:p>
            <a:endParaRPr lang="it-IT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9F92F74-07EF-41ED-98B0-F29A1209D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159" b="-24831"/>
          <a:stretch/>
        </p:blipFill>
        <p:spPr bwMode="auto">
          <a:xfrm>
            <a:off x="3320716" y="885657"/>
            <a:ext cx="7956885" cy="164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25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Risultato immagini per GITE scuola dell'infanzia&quot;">
            <a:extLst>
              <a:ext uri="{FF2B5EF4-FFF2-40B4-BE49-F238E27FC236}">
                <a16:creationId xmlns:a16="http://schemas.microsoft.com/office/drawing/2014/main" id="{3505C230-F13E-4644-9BA9-6DCA70FE8A7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332" y="1003148"/>
            <a:ext cx="3312695" cy="199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49BCCCA-36C4-4337-8298-D618AE0BADC2}"/>
              </a:ext>
            </a:extLst>
          </p:cNvPr>
          <p:cNvSpPr/>
          <p:nvPr/>
        </p:nvSpPr>
        <p:spPr>
          <a:xfrm>
            <a:off x="965960" y="3158054"/>
            <a:ext cx="10159814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GIOCHERIA, Sesto S. Giovanni, per i bambini/e di quattro e cinque anni</a:t>
            </a:r>
          </a:p>
          <a:p>
            <a:pPr>
              <a:spcBef>
                <a:spcPts val="800"/>
              </a:spcBef>
            </a:pPr>
            <a:r>
              <a:rPr lang="it-IT" altLang="it-IT" sz="240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endParaRPr lang="it-IT" altLang="it-IT" sz="24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5D05291-20CE-4B67-BCB3-5DCAC2E14DB6}"/>
              </a:ext>
            </a:extLst>
          </p:cNvPr>
          <p:cNvSpPr/>
          <p:nvPr/>
        </p:nvSpPr>
        <p:spPr>
          <a:xfrm>
            <a:off x="212035" y="1752671"/>
            <a:ext cx="72493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AMPLIAMENTO DELL’OFFERTA FORMATVA</a:t>
            </a:r>
          </a:p>
        </p:txBody>
      </p:sp>
    </p:spTree>
    <p:extLst>
      <p:ext uri="{BB962C8B-B14F-4D97-AF65-F5344CB8AC3E}">
        <p14:creationId xmlns:p14="http://schemas.microsoft.com/office/powerpoint/2010/main" val="314187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disegnando, stanza&#10;&#10;Descrizione generata automaticamente">
            <a:extLst>
              <a:ext uri="{FF2B5EF4-FFF2-40B4-BE49-F238E27FC236}">
                <a16:creationId xmlns:a16="http://schemas.microsoft.com/office/drawing/2014/main" id="{F8FA205B-EA43-49D6-A1B3-773A71956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808" y="1896798"/>
            <a:ext cx="4643862" cy="3482896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BA6AA3D2-B46D-4283-BAFB-B699FB6D6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31" y="868338"/>
            <a:ext cx="8816069" cy="6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892783E7-EF80-4588-BD1D-6EABDD6FB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77" y="2107095"/>
            <a:ext cx="7857849" cy="412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it-IT" altLang="it-IT" sz="1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it-IT" altLang="it-IT" dirty="0">
                <a:solidFill>
                  <a:srgbClr val="000000"/>
                </a:solidFill>
              </a:rPr>
              <a:t>Via Savona 135, Sesto San Giovanni (Milano)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it-IT" altLang="it-IT" dirty="0">
                <a:solidFill>
                  <a:srgbClr val="000000"/>
                </a:solidFill>
              </a:rPr>
              <a:t>tel. 02 3657501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it-IT" altLang="it-IT" dirty="0">
                <a:solidFill>
                  <a:srgbClr val="000000"/>
                </a:solidFill>
              </a:rPr>
              <a:t>fax. 02 36575050 </a:t>
            </a:r>
          </a:p>
          <a:p>
            <a:pPr>
              <a:spcBef>
                <a:spcPts val="800"/>
              </a:spcBef>
            </a:pPr>
            <a:r>
              <a:rPr lang="it-IT" altLang="it-IT" dirty="0">
                <a:solidFill>
                  <a:srgbClr val="000000"/>
                </a:solidFill>
              </a:rPr>
              <a:t>email: segreteria@icmarzabotto.edu.it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it-IT" altLang="it-IT" dirty="0" err="1">
                <a:solidFill>
                  <a:srgbClr val="000000"/>
                </a:solidFill>
              </a:rPr>
              <a:t>pec</a:t>
            </a:r>
            <a:r>
              <a:rPr lang="it-IT" altLang="it-IT" dirty="0">
                <a:solidFill>
                  <a:srgbClr val="000000"/>
                </a:solidFill>
              </a:rPr>
              <a:t>: </a:t>
            </a:r>
            <a:r>
              <a:rPr lang="it-IT" altLang="it-IT" dirty="0">
                <a:solidFill>
                  <a:srgbClr val="CCCCFF"/>
                </a:solidFill>
                <a:hlinkClick r:id="rId4"/>
              </a:rPr>
              <a:t>miic8a700r@pec.istruzione.it</a:t>
            </a:r>
          </a:p>
          <a:p>
            <a:pPr>
              <a:spcBef>
                <a:spcPts val="800"/>
              </a:spcBef>
            </a:pPr>
            <a:r>
              <a:rPr lang="it-IT" altLang="it-IT" dirty="0">
                <a:solidFill>
                  <a:srgbClr val="000000"/>
                </a:solidFill>
              </a:rPr>
              <a:t>sito: </a:t>
            </a:r>
            <a:r>
              <a:rPr lang="it-IT" dirty="0">
                <a:hlinkClick r:id="rId5"/>
              </a:rPr>
              <a:t>https://www.icmarzabotto.edu.it/</a:t>
            </a:r>
            <a:endParaRPr lang="it-IT" altLang="it-IT" dirty="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it-IT" altLang="it-IT" b="1" dirty="0">
              <a:solidFill>
                <a:srgbClr val="D4482C"/>
              </a:solidFill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it-IT" altLang="it-IT" b="1" dirty="0">
                <a:solidFill>
                  <a:srgbClr val="D4482C"/>
                </a:solidFill>
              </a:rPr>
              <a:t>La Dirigente scolastica: dott.ssa Anna </a:t>
            </a:r>
            <a:r>
              <a:rPr lang="it-IT" altLang="it-IT" b="1" dirty="0" err="1">
                <a:solidFill>
                  <a:srgbClr val="D4482C"/>
                </a:solidFill>
              </a:rPr>
              <a:t>Crovo</a:t>
            </a:r>
            <a:endParaRPr lang="it-IT" altLang="it-IT" b="1" dirty="0">
              <a:solidFill>
                <a:srgbClr val="D4482C"/>
              </a:solidFill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it-IT" altLang="it-IT" dirty="0">
                <a:solidFill>
                  <a:srgbClr val="000000"/>
                </a:solidFill>
              </a:rPr>
              <a:t>Riceve tutti i giorni su appuntamento per colloqui individuali</a:t>
            </a:r>
          </a:p>
          <a:p>
            <a:pPr>
              <a:spcBef>
                <a:spcPts val="800"/>
              </a:spcBef>
            </a:pPr>
            <a:r>
              <a:rPr lang="it-IT" altLang="it-IT" dirty="0">
                <a:solidFill>
                  <a:srgbClr val="000000"/>
                </a:solidFill>
              </a:rPr>
              <a:t>email: </a:t>
            </a:r>
            <a:r>
              <a:rPr lang="it-IT" u="sng" dirty="0">
                <a:hlinkClick r:id="rId6"/>
              </a:rPr>
              <a:t>dirigente@icmarzabotto.edu.it</a:t>
            </a:r>
            <a:endParaRPr lang="it-IT" altLang="it-IT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6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BAD49D64-DC86-4BE6-B0E3-5AAC84C3B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79" y="828887"/>
            <a:ext cx="12896805" cy="100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0B81837C-B9AF-45A2-A898-ED82325EA8C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97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it-IT" altLang="it-IT" sz="1100" b="1" dirty="0">
              <a:solidFill>
                <a:srgbClr val="000000"/>
              </a:solidFill>
            </a:endParaRPr>
          </a:p>
          <a:p>
            <a:pPr marL="1587" indent="0" eaLnBrk="1" hangingPunct="1">
              <a:spcBef>
                <a:spcPts val="800"/>
              </a:spcBef>
              <a:buClr>
                <a:srgbClr val="D4482C"/>
              </a:buClr>
              <a:buNone/>
            </a:pPr>
            <a:r>
              <a:rPr lang="it-IT" altLang="it-IT" b="1" dirty="0">
                <a:solidFill>
                  <a:srgbClr val="D4482C"/>
                </a:solidFill>
              </a:rPr>
              <a:t>La formazione della persona in tutti i suoi aspetti</a:t>
            </a:r>
            <a:r>
              <a:rPr lang="it-IT" altLang="it-IT" dirty="0">
                <a:solidFill>
                  <a:srgbClr val="000000"/>
                </a:solidFill>
              </a:rPr>
              <a:t>, in un percorso di crescita verso la progressiva conquista di</a:t>
            </a:r>
          </a:p>
          <a:p>
            <a:pPr marL="339725" indent="-338138" eaLnBrk="1" hangingPunct="1"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"/>
            </a:pPr>
            <a:r>
              <a:rPr lang="it-IT" altLang="it-IT" b="1" dirty="0">
                <a:solidFill>
                  <a:srgbClr val="D4482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Identità personale</a:t>
            </a:r>
            <a:r>
              <a:rPr lang="it-IT" altLang="it-IT" b="1" dirty="0">
                <a:solidFill>
                  <a:srgbClr val="000000"/>
                </a:solidFill>
              </a:rPr>
              <a:t>, </a:t>
            </a:r>
            <a:r>
              <a:rPr lang="it-IT" altLang="it-IT" dirty="0">
                <a:solidFill>
                  <a:srgbClr val="000000"/>
                </a:solidFill>
              </a:rPr>
              <a:t>come consapevolezza di sé, dei propri valori, capacità e limiti del proprio processo di apprendimento</a:t>
            </a:r>
          </a:p>
          <a:p>
            <a:pPr marL="339725" indent="-338138" eaLnBrk="1" hangingPunct="1"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"/>
            </a:pPr>
            <a:r>
              <a:rPr lang="it-IT" altLang="it-IT" b="1" dirty="0">
                <a:solidFill>
                  <a:srgbClr val="D4482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Autonomia</a:t>
            </a:r>
            <a:r>
              <a:rPr lang="it-IT" alt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it-IT" altLang="it-IT" b="1" dirty="0">
                <a:solidFill>
                  <a:srgbClr val="000000"/>
                </a:solidFill>
              </a:rPr>
              <a:t> </a:t>
            </a:r>
            <a:r>
              <a:rPr lang="it-IT" altLang="it-IT" dirty="0">
                <a:solidFill>
                  <a:srgbClr val="000000"/>
                </a:solidFill>
              </a:rPr>
              <a:t>come capacità di operare scelte realistiche nell’immediato futuro</a:t>
            </a:r>
          </a:p>
          <a:p>
            <a:pPr marL="339725" indent="-338138" eaLnBrk="1" hangingPunct="1"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"/>
            </a:pPr>
            <a:r>
              <a:rPr lang="it-IT" altLang="it-IT" b="1" dirty="0">
                <a:solidFill>
                  <a:srgbClr val="D4482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Responsabilità e consapevolezza</a:t>
            </a:r>
            <a:r>
              <a:rPr lang="it-IT" altLang="it-IT" b="1" dirty="0">
                <a:solidFill>
                  <a:srgbClr val="000000"/>
                </a:solidFill>
              </a:rPr>
              <a:t>, </a:t>
            </a:r>
            <a:r>
              <a:rPr lang="it-IT" altLang="it-IT" dirty="0">
                <a:solidFill>
                  <a:srgbClr val="000000"/>
                </a:solidFill>
              </a:rPr>
              <a:t>del proprio essere e del proprio agire nella scuola e nella società</a:t>
            </a:r>
          </a:p>
          <a:p>
            <a:pPr marL="339725" indent="-338138" eaLnBrk="1" hangingPunct="1"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"/>
            </a:pPr>
            <a:r>
              <a:rPr lang="it-IT" altLang="it-IT" b="1" dirty="0">
                <a:solidFill>
                  <a:srgbClr val="D4482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Conoscenze e competenze</a:t>
            </a:r>
            <a:r>
              <a:rPr lang="it-IT" altLang="it-IT" b="1" dirty="0">
                <a:solidFill>
                  <a:srgbClr val="000000"/>
                </a:solidFill>
              </a:rPr>
              <a:t>, </a:t>
            </a:r>
            <a:r>
              <a:rPr lang="it-IT" altLang="it-IT" dirty="0">
                <a:solidFill>
                  <a:srgbClr val="000000"/>
                </a:solidFill>
              </a:rPr>
              <a:t>mettendo in gioco il proprio sapere teorico e pratico per risolvere i problemi che progressivamente si incontrano</a:t>
            </a:r>
          </a:p>
          <a:p>
            <a:pPr marL="339725" indent="-338138" eaLnBrk="1" hangingPunct="1"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"/>
            </a:pPr>
            <a:r>
              <a:rPr lang="it-IT" altLang="it-IT" b="1" dirty="0">
                <a:solidFill>
                  <a:srgbClr val="C00000"/>
                </a:solidFill>
              </a:rPr>
              <a:t>Cittadinanza</a:t>
            </a:r>
            <a:r>
              <a:rPr lang="it-IT" altLang="it-IT" b="1" dirty="0">
                <a:solidFill>
                  <a:schemeClr val="tx1"/>
                </a:solidFill>
              </a:rPr>
              <a:t>, </a:t>
            </a:r>
            <a:r>
              <a:rPr lang="it-IT" altLang="it-IT" dirty="0">
                <a:solidFill>
                  <a:schemeClr val="tx1"/>
                </a:solidFill>
              </a:rPr>
              <a:t>favorire il benessere di tutti stabilendo regole condivise</a:t>
            </a:r>
            <a:endParaRPr lang="it-IT" altLang="it-IT" b="1" dirty="0">
              <a:solidFill>
                <a:srgbClr val="C00000"/>
              </a:solidFill>
            </a:endParaRPr>
          </a:p>
          <a:p>
            <a:pPr marL="339725" indent="-338138" eaLnBrk="1" hangingPunct="1"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"/>
            </a:pPr>
            <a:endParaRPr lang="it-IT" altLang="it-IT" dirty="0">
              <a:solidFill>
                <a:srgbClr val="FF0000"/>
              </a:solidFill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it-IT" altLang="it-IT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it-IT" altLang="it-IT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7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D8E47E63-56AB-49ED-AC89-0C2E9D8EF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01"/>
          <a:stretch/>
        </p:blipFill>
        <p:spPr bwMode="auto">
          <a:xfrm>
            <a:off x="3628923" y="623273"/>
            <a:ext cx="7825859" cy="117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C15EF751-FD4F-4976-87DB-51B11B8C01B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82137" y="1951630"/>
            <a:ext cx="11409529" cy="468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it-IT" altLang="it-IT" sz="1800" dirty="0">
                <a:solidFill>
                  <a:srgbClr val="000000"/>
                </a:solidFill>
              </a:rPr>
              <a:t>Comprendono momenti </a:t>
            </a:r>
            <a:r>
              <a:rPr lang="it-IT" altLang="it-IT" sz="1800" b="1" dirty="0">
                <a:solidFill>
                  <a:srgbClr val="D4482C"/>
                </a:solidFill>
              </a:rPr>
              <a:t>formali</a:t>
            </a:r>
            <a:r>
              <a:rPr lang="it-IT" altLang="it-IT" sz="1800" dirty="0">
                <a:solidFill>
                  <a:srgbClr val="000000"/>
                </a:solidFill>
              </a:rPr>
              <a:t> e</a:t>
            </a:r>
            <a:r>
              <a:rPr lang="it-IT" altLang="it-IT" sz="1800" dirty="0">
                <a:solidFill>
                  <a:srgbClr val="D4482C"/>
                </a:solidFill>
              </a:rPr>
              <a:t> </a:t>
            </a:r>
            <a:r>
              <a:rPr lang="it-IT" altLang="it-IT" sz="1800" b="1" dirty="0">
                <a:solidFill>
                  <a:srgbClr val="D4482C"/>
                </a:solidFill>
              </a:rPr>
              <a:t>informali</a:t>
            </a:r>
            <a:r>
              <a:rPr lang="it-IT" altLang="it-IT" sz="1800" dirty="0">
                <a:solidFill>
                  <a:srgbClr val="D4482C"/>
                </a:solidFill>
              </a:rPr>
              <a:t> </a:t>
            </a:r>
            <a:r>
              <a:rPr lang="it-IT" altLang="it-IT" sz="1800" dirty="0">
                <a:solidFill>
                  <a:srgbClr val="000000"/>
                </a:solidFill>
              </a:rPr>
              <a:t>per favorire l’alleanza educativa</a:t>
            </a:r>
          </a:p>
          <a:p>
            <a:pPr marL="341313">
              <a:spcBef>
                <a:spcPts val="800"/>
              </a:spcBef>
              <a:buClr>
                <a:srgbClr val="D4482C"/>
              </a:buClr>
              <a:buFont typeface="Arial" panose="020B0604020202020204" pitchFamily="34" charset="0"/>
              <a:buChar char="•"/>
            </a:pPr>
            <a:r>
              <a:rPr lang="it-IT" altLang="it-IT" sz="1800" b="1" dirty="0">
                <a:solidFill>
                  <a:srgbClr val="D4482C"/>
                </a:solidFill>
              </a:rPr>
              <a:t>Patto educativo di corresponsabilità scuola-famiglia </a:t>
            </a:r>
          </a:p>
          <a:p>
            <a:pPr marL="341313">
              <a:spcBef>
                <a:spcPts val="800"/>
              </a:spcBef>
              <a:buClr>
                <a:srgbClr val="D4482C"/>
              </a:buClr>
              <a:buFont typeface="Arial" panose="020B0604020202020204" pitchFamily="34" charset="0"/>
              <a:buChar char="•"/>
            </a:pPr>
            <a:r>
              <a:rPr lang="it-IT" altLang="it-IT" sz="1800" b="1" dirty="0">
                <a:solidFill>
                  <a:srgbClr val="D4482C"/>
                </a:solidFill>
              </a:rPr>
              <a:t>Incontri con i genitori</a:t>
            </a:r>
          </a:p>
          <a:p>
            <a:pPr marL="684213" lvl="1">
              <a:spcBef>
                <a:spcPts val="800"/>
              </a:spcBef>
              <a:buFont typeface="Wingdings" panose="05000000000000000000" pitchFamily="2" charset="2"/>
              <a:buChar char=""/>
            </a:pPr>
            <a:r>
              <a:rPr lang="it-IT" altLang="it-IT" sz="1800" dirty="0">
                <a:solidFill>
                  <a:srgbClr val="000000"/>
                </a:solidFill>
              </a:rPr>
              <a:t>Colloqui individuali </a:t>
            </a:r>
          </a:p>
          <a:p>
            <a:pPr marL="684213" lvl="1">
              <a:spcBef>
                <a:spcPts val="800"/>
              </a:spcBef>
              <a:buFont typeface="Wingdings" panose="05000000000000000000" pitchFamily="2" charset="2"/>
              <a:buChar char=""/>
            </a:pPr>
            <a:r>
              <a:rPr lang="it-IT" altLang="it-IT" sz="1800" dirty="0">
                <a:solidFill>
                  <a:srgbClr val="000000"/>
                </a:solidFill>
              </a:rPr>
              <a:t>Assemblee di sezione</a:t>
            </a:r>
          </a:p>
          <a:p>
            <a:pPr marL="684213" lvl="1">
              <a:spcBef>
                <a:spcPts val="800"/>
              </a:spcBef>
              <a:buFont typeface="Wingdings" panose="05000000000000000000" pitchFamily="2" charset="2"/>
              <a:buChar char=""/>
            </a:pPr>
            <a:r>
              <a:rPr lang="it-IT" altLang="it-IT" sz="1800" dirty="0">
                <a:solidFill>
                  <a:srgbClr val="000000"/>
                </a:solidFill>
              </a:rPr>
              <a:t>Consigli di intersezione</a:t>
            </a:r>
          </a:p>
          <a:p>
            <a:pPr marL="341313">
              <a:spcBef>
                <a:spcPts val="800"/>
              </a:spcBef>
              <a:buClr>
                <a:srgbClr val="D4482C"/>
              </a:buClr>
              <a:buFont typeface="Arial" panose="020B0604020202020204" pitchFamily="34" charset="0"/>
              <a:buChar char="•"/>
            </a:pPr>
            <a:endParaRPr lang="it-IT" altLang="it-IT" sz="1800" b="1" dirty="0">
              <a:solidFill>
                <a:srgbClr val="D4482C"/>
              </a:solidFill>
            </a:endParaRPr>
          </a:p>
          <a:p>
            <a:pPr marL="341313">
              <a:spcBef>
                <a:spcPts val="800"/>
              </a:spcBef>
              <a:buClr>
                <a:srgbClr val="D4482C"/>
              </a:buClr>
              <a:buFont typeface="Arial" panose="020B0604020202020204" pitchFamily="34" charset="0"/>
              <a:buChar char="•"/>
            </a:pPr>
            <a:r>
              <a:rPr lang="it-IT" altLang="it-IT" sz="1800" b="1" dirty="0">
                <a:solidFill>
                  <a:srgbClr val="D4482C"/>
                </a:solidFill>
              </a:rPr>
              <a:t>Scuola aperta alle famiglie</a:t>
            </a:r>
          </a:p>
          <a:p>
            <a:pPr marL="630238" lvl="1" indent="-285750">
              <a:spcBef>
                <a:spcPts val="8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it-IT" altLang="it-IT" sz="1800" i="1" dirty="0">
                <a:solidFill>
                  <a:srgbClr val="000000"/>
                </a:solidFill>
              </a:rPr>
              <a:t>Mercatino della solidarietà “Ali’ </a:t>
            </a:r>
            <a:r>
              <a:rPr lang="it-IT" altLang="it-IT" sz="1800" i="1" dirty="0" err="1">
                <a:solidFill>
                  <a:srgbClr val="000000"/>
                </a:solidFill>
              </a:rPr>
              <a:t>Asafrì</a:t>
            </a:r>
            <a:r>
              <a:rPr lang="it-IT" altLang="it-IT" sz="1800" i="1" dirty="0">
                <a:solidFill>
                  <a:srgbClr val="000000"/>
                </a:solidFill>
              </a:rPr>
              <a:t> “ in occasione del Natale</a:t>
            </a:r>
          </a:p>
          <a:p>
            <a:pPr marL="630238" lvl="1" indent="-285750">
              <a:spcBef>
                <a:spcPts val="8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it-IT" altLang="it-IT" sz="1800" i="1" dirty="0">
                <a:solidFill>
                  <a:srgbClr val="000000"/>
                </a:solidFill>
              </a:rPr>
              <a:t>Festa di Natale</a:t>
            </a:r>
          </a:p>
          <a:p>
            <a:pPr marL="630238" lvl="1" indent="-285750">
              <a:spcBef>
                <a:spcPts val="8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it-IT" altLang="it-IT" sz="1800" i="1" dirty="0">
                <a:solidFill>
                  <a:srgbClr val="000000"/>
                </a:solidFill>
              </a:rPr>
              <a:t>Festa di primavera </a:t>
            </a:r>
          </a:p>
          <a:p>
            <a:pPr marL="630238" lvl="1" indent="-285750">
              <a:spcBef>
                <a:spcPts val="8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it-IT" altLang="it-IT" sz="1800" i="1" dirty="0">
                <a:solidFill>
                  <a:srgbClr val="000000"/>
                </a:solidFill>
              </a:rPr>
              <a:t>Festa di fine anno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it-IT" altLang="it-IT" b="1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endParaRPr lang="it-IT" altLang="it-IT" b="1" dirty="0">
              <a:solidFill>
                <a:srgbClr val="000000"/>
              </a:solidFill>
            </a:endParaRPr>
          </a:p>
        </p:txBody>
      </p:sp>
      <p:pic>
        <p:nvPicPr>
          <p:cNvPr id="7" name="Immagine 6" descr="Immagine che contiene cibo&#10;&#10;Descrizione generata automaticamente">
            <a:extLst>
              <a:ext uri="{FF2B5EF4-FFF2-40B4-BE49-F238E27FC236}">
                <a16:creationId xmlns:a16="http://schemas.microsoft.com/office/drawing/2014/main" id="{432FCB75-EF4B-488F-BA45-741183A14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168" y="2614264"/>
            <a:ext cx="4379494" cy="263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4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F68CAE-07E3-435E-8481-BAEBFAB78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909011"/>
            <a:ext cx="5602705" cy="4309673"/>
          </a:xfrm>
        </p:spPr>
        <p:txBody>
          <a:bodyPr>
            <a:normAutofit fontScale="92500" lnSpcReduction="20000"/>
          </a:bodyPr>
          <a:lstStyle/>
          <a:p>
            <a:pPr marL="0" lv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1900" b="1" dirty="0">
                <a:solidFill>
                  <a:srgbClr val="F2452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AP1 Inclusione</a:t>
            </a:r>
            <a:r>
              <a:rPr lang="it-IT" altLang="it-IT" sz="1900" b="1" dirty="0">
                <a:solidFill>
                  <a:srgbClr val="F96A1B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 </a:t>
            </a:r>
          </a:p>
          <a:p>
            <a:pPr marL="0" lv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endParaRPr lang="it-IT" altLang="it-IT" sz="1900" dirty="0">
              <a:solidFill>
                <a:srgbClr val="F96A1B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  <a:p>
            <a:pPr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it-IT" altLang="it-IT" sz="1900" dirty="0">
                <a:solidFill>
                  <a:srgbClr val="000000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Orientamento/ didattica orientativa</a:t>
            </a:r>
          </a:p>
          <a:p>
            <a:pPr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it-IT" altLang="it-IT" sz="1900" dirty="0">
                <a:solidFill>
                  <a:srgbClr val="000000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Bisogni Educativi Speciali BES, certificati e non</a:t>
            </a:r>
          </a:p>
          <a:p>
            <a:pPr mar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1900" dirty="0">
                <a:solidFill>
                  <a:srgbClr val="000000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    certificati</a:t>
            </a:r>
          </a:p>
          <a:p>
            <a:pPr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it-IT" altLang="it-IT" sz="1900" dirty="0">
                <a:solidFill>
                  <a:srgbClr val="000000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Intercultura</a:t>
            </a:r>
          </a:p>
          <a:p>
            <a:pPr marL="0" lv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endParaRPr lang="it-IT" altLang="it-IT" sz="1900" b="1" dirty="0">
              <a:solidFill>
                <a:srgbClr val="F24522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  <a:p>
            <a:pPr marL="0" lv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1900" b="1" dirty="0">
                <a:solidFill>
                  <a:srgbClr val="F2452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AP2 Continuità</a:t>
            </a:r>
            <a:r>
              <a:rPr lang="it-IT" altLang="it-IT" sz="1900" b="1" dirty="0">
                <a:solidFill>
                  <a:srgbClr val="000000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 </a:t>
            </a:r>
          </a:p>
          <a:p>
            <a:pPr marL="0" lv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endParaRPr lang="it-IT" altLang="it-IT" sz="1900" b="1" dirty="0">
              <a:solidFill>
                <a:srgbClr val="000000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  <a:p>
            <a:pPr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it-IT" sz="1900" dirty="0">
                <a:latin typeface="Franklin Gothic Book" panose="020B0503020102020204" pitchFamily="34" charset="0"/>
              </a:rPr>
              <a:t>Dipartimenti / Organizzazione generale </a:t>
            </a:r>
          </a:p>
          <a:p>
            <a:pPr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it-IT" sz="1900" dirty="0">
                <a:latin typeface="Franklin Gothic Book" panose="020B0503020102020204" pitchFamily="34" charset="0"/>
              </a:rPr>
              <a:t>Raccordo / continuità</a:t>
            </a:r>
            <a:endParaRPr lang="it-IT" altLang="it-IT" sz="1900" b="1" dirty="0">
              <a:solidFill>
                <a:srgbClr val="000000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  <a:p>
            <a:pPr marL="0" lv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endParaRPr lang="it-IT" altLang="it-IT" sz="1800" b="1" dirty="0">
              <a:solidFill>
                <a:srgbClr val="F24522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  <a:p>
            <a:pPr marL="0" lv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1900" b="1" dirty="0">
                <a:solidFill>
                  <a:srgbClr val="F2452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AP3 Organizzazione</a:t>
            </a:r>
          </a:p>
          <a:p>
            <a:pPr mar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endParaRPr lang="it-IT" altLang="it-IT" sz="1900" b="1" dirty="0">
              <a:solidFill>
                <a:srgbClr val="F24522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  <a:p>
            <a:pPr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Leadership distribuita (Coadiutori, Figura di sistema, </a:t>
            </a:r>
          </a:p>
          <a:p>
            <a:pPr mar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     Animatore digitale)</a:t>
            </a:r>
          </a:p>
          <a:p>
            <a:pPr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FS, figure di presidio  e monitoraggio</a:t>
            </a:r>
          </a:p>
          <a:p>
            <a:pPr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Consigli di classe e commissioni di lavoro</a:t>
            </a:r>
          </a:p>
          <a:p>
            <a:pPr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Dipartimenti</a:t>
            </a:r>
          </a:p>
          <a:p>
            <a:pPr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Autovalutazione di Istituto</a:t>
            </a:r>
          </a:p>
          <a:p>
            <a:pPr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Adesione a reti di  scuole e sottoscrizione di accordi </a:t>
            </a:r>
          </a:p>
          <a:p>
            <a:pPr mar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    di  programma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B8925C8-F6A7-40DA-B49A-28D2E82D2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275" y="1909011"/>
            <a:ext cx="5602704" cy="4309673"/>
          </a:xfrm>
        </p:spPr>
        <p:txBody>
          <a:bodyPr>
            <a:normAutofit fontScale="92500" lnSpcReduction="20000"/>
          </a:bodyPr>
          <a:lstStyle/>
          <a:p>
            <a:pPr marL="0" lv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1900" b="1" dirty="0">
                <a:solidFill>
                  <a:srgbClr val="F2452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AP4 Formazione</a:t>
            </a:r>
          </a:p>
          <a:p>
            <a:pPr marL="0" lv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endParaRPr lang="it-IT" altLang="it-IT" sz="1900" b="1" dirty="0">
              <a:solidFill>
                <a:srgbClr val="F24522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  <a:p>
            <a:pPr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Area relazione:	“Laboratorio	di	gestione	delle </a:t>
            </a:r>
          </a:p>
          <a:p>
            <a:pPr mar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    relazioni: dal lavoro di	gruppo al gruppo di  lavoro”;</a:t>
            </a:r>
          </a:p>
          <a:p>
            <a:pPr mar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   “Gestione dei conflitti”</a:t>
            </a:r>
            <a:endParaRPr lang="it-IT" altLang="it-IT" sz="1900" b="1" dirty="0">
              <a:latin typeface="Franklin Gothic Book" panose="020B0503020102020204" pitchFamily="34" charset="0"/>
              <a:ea typeface="MS PGothic" panose="020B0600070205080204" pitchFamily="34" charset="-128"/>
            </a:endParaRPr>
          </a:p>
          <a:p>
            <a:pPr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Area dell’innovazione didattico tecnologica: “Risorse</a:t>
            </a:r>
          </a:p>
          <a:p>
            <a:pPr mar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    Educative Aperte –materiali	didattici autoprodotti in</a:t>
            </a:r>
          </a:p>
          <a:p>
            <a:pPr mar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    forma	di ebook adottabili come libro	di testo”</a:t>
            </a:r>
          </a:p>
          <a:p>
            <a:pPr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Altri momenti di formazione per	i docenti, per</a:t>
            </a:r>
          </a:p>
          <a:p>
            <a:pPr mar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    genitori e per il personale ATA</a:t>
            </a:r>
          </a:p>
          <a:p>
            <a:pPr mar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endParaRPr lang="it-IT" altLang="it-IT" sz="1900" dirty="0">
              <a:latin typeface="Franklin Gothic Book" panose="020B0503020102020204" pitchFamily="34" charset="0"/>
              <a:ea typeface="MS PGothic" panose="020B0600070205080204" pitchFamily="34" charset="-128"/>
            </a:endParaRPr>
          </a:p>
          <a:p>
            <a:pPr mar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1900" b="1" dirty="0">
                <a:solidFill>
                  <a:srgbClr val="F2452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AP5 Relazione</a:t>
            </a:r>
          </a:p>
          <a:p>
            <a:pPr mar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endParaRPr lang="it-IT" altLang="it-IT" sz="1900" dirty="0">
              <a:latin typeface="Franklin Gothic Book" panose="020B0503020102020204" pitchFamily="34" charset="0"/>
              <a:ea typeface="MS PGothic" panose="020B0600070205080204" pitchFamily="34" charset="-128"/>
            </a:endParaRPr>
          </a:p>
          <a:p>
            <a:pPr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Progetto	Tutoring		</a:t>
            </a:r>
          </a:p>
          <a:p>
            <a:pPr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Servizio di counselling scolastico</a:t>
            </a:r>
          </a:p>
          <a:p>
            <a:pPr mar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endParaRPr lang="it-IT" altLang="it-IT" sz="1900" b="1" dirty="0">
              <a:solidFill>
                <a:srgbClr val="F24522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  <a:p>
            <a:pPr mar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1900" b="1" dirty="0">
                <a:solidFill>
                  <a:srgbClr val="F24522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t>AP6 Attuazione PNSD</a:t>
            </a:r>
          </a:p>
          <a:p>
            <a:pPr marL="0" indent="0"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endParaRPr lang="it-IT" altLang="it-IT" sz="1900" b="1" dirty="0">
              <a:solidFill>
                <a:srgbClr val="F24522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  <a:p>
            <a:pPr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Formazione interna</a:t>
            </a:r>
          </a:p>
          <a:p>
            <a:pPr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Coinvolgimento della comunità</a:t>
            </a:r>
          </a:p>
          <a:p>
            <a:pPr defTabSz="449263" eaLnBrk="0" fontAlgn="base" hangingPunct="0">
              <a:lnSpc>
                <a:spcPct val="5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it-IT" altLang="it-IT" sz="1900" dirty="0">
                <a:latin typeface="Franklin Gothic Book" panose="020B0503020102020204" pitchFamily="34" charset="0"/>
                <a:ea typeface="MS PGothic" panose="020B0600070205080204" pitchFamily="34" charset="-128"/>
              </a:rPr>
              <a:t>Strumenti/spazi innovativi</a:t>
            </a:r>
          </a:p>
          <a:p>
            <a:endParaRPr lang="it-IT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5EEDC2D-ADC6-4992-92AD-ECF6A7AD0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66" y="755306"/>
            <a:ext cx="11197988" cy="91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26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453C21-9BF0-4B43-8FA0-D26867034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7" indent="0">
              <a:spcBef>
                <a:spcPts val="800"/>
              </a:spcBef>
              <a:buClr>
                <a:srgbClr val="D4482C"/>
              </a:buClr>
              <a:buNone/>
            </a:pPr>
            <a:r>
              <a:rPr lang="it-IT" altLang="it-IT" b="1" dirty="0">
                <a:solidFill>
                  <a:srgbClr val="D4482C"/>
                </a:solidFill>
                <a:latin typeface="Franklin Gothic Book" panose="020B0503020102020204" pitchFamily="34" charset="0"/>
              </a:rPr>
              <a:t>L’infanzia è una condizione biologica e culturale specifica </a:t>
            </a:r>
            <a:r>
              <a:rPr lang="it-IT" altLang="it-IT" dirty="0">
                <a:solidFill>
                  <a:srgbClr val="000000"/>
                </a:solidFill>
                <a:latin typeface="Franklin Gothic Book" panose="020B0503020102020204" pitchFamily="34" charset="0"/>
              </a:rPr>
              <a:t>che va rispettata. Ogni bambino e bambina è unico/a e possiede bisogni, interessi e attitudini propri che vanno soddisfatti all’interno del personale contesto di crescita</a:t>
            </a:r>
          </a:p>
          <a:p>
            <a:pPr marL="339725" indent="-338138">
              <a:lnSpc>
                <a:spcPct val="150000"/>
              </a:lnSpc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"/>
            </a:pPr>
            <a:r>
              <a:rPr lang="it-IT" altLang="it-IT" b="1" dirty="0">
                <a:solidFill>
                  <a:srgbClr val="D4482C"/>
                </a:solidFill>
                <a:latin typeface="Franklin Gothic Book" panose="020B0503020102020204" pitchFamily="34" charset="0"/>
              </a:rPr>
              <a:t>Maturazione dell’Identità</a:t>
            </a:r>
          </a:p>
          <a:p>
            <a:pPr marL="339725" indent="-338138">
              <a:lnSpc>
                <a:spcPct val="150000"/>
              </a:lnSpc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"/>
            </a:pPr>
            <a:r>
              <a:rPr lang="it-IT" altLang="it-IT" b="1" dirty="0">
                <a:solidFill>
                  <a:srgbClr val="D4482C"/>
                </a:solidFill>
                <a:latin typeface="Franklin Gothic Book" panose="020B0503020102020204" pitchFamily="34" charset="0"/>
              </a:rPr>
              <a:t>Conquista dell’ Autonomia</a:t>
            </a:r>
          </a:p>
          <a:p>
            <a:pPr marL="339725" indent="-338138">
              <a:lnSpc>
                <a:spcPct val="150000"/>
              </a:lnSpc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"/>
            </a:pPr>
            <a:r>
              <a:rPr lang="it-IT" altLang="it-IT" b="1" dirty="0">
                <a:solidFill>
                  <a:srgbClr val="D4482C"/>
                </a:solidFill>
                <a:latin typeface="Franklin Gothic Book" panose="020B0503020102020204" pitchFamily="34" charset="0"/>
              </a:rPr>
              <a:t>Sviluppo delle Competenze</a:t>
            </a:r>
          </a:p>
          <a:p>
            <a:pPr marL="339725" indent="-338138">
              <a:lnSpc>
                <a:spcPct val="150000"/>
              </a:lnSpc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"/>
            </a:pPr>
            <a:r>
              <a:rPr lang="it-IT" altLang="it-IT" b="1" dirty="0">
                <a:solidFill>
                  <a:srgbClr val="D4482C"/>
                </a:solidFill>
                <a:latin typeface="Franklin Gothic Book" panose="020B0503020102020204" pitchFamily="34" charset="0"/>
              </a:rPr>
              <a:t>Sviluppo del Senso di Cittadinanza</a:t>
            </a:r>
          </a:p>
          <a:p>
            <a:endParaRPr lang="it-IT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DBC3517-F163-47B7-9C8D-0CABA9AB1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4416" b="5440"/>
          <a:stretch/>
        </p:blipFill>
        <p:spPr bwMode="auto">
          <a:xfrm>
            <a:off x="3189873" y="831820"/>
            <a:ext cx="8857748" cy="83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51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603F04-DAD2-4FF9-82C5-4A9CC23CB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2713" indent="0">
              <a:spcBef>
                <a:spcPts val="800"/>
              </a:spcBef>
              <a:buNone/>
            </a:pPr>
            <a:r>
              <a:rPr lang="it-IT" altLang="it-IT" dirty="0">
                <a:solidFill>
                  <a:srgbClr val="000000"/>
                </a:solidFill>
                <a:latin typeface="Franklin Gothic Book" panose="020B0503020102020204" pitchFamily="34" charset="0"/>
              </a:rPr>
              <a:t>Ogni campo di esperienza offre un insieme di oggetti, situazioni, immagini e linguaggi, riferiti ai sistemi simbolici della nostra cultura, capaci di evocare, stimolare, accompagnare apprendimenti progressivamente più sicuri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it-IT" altLang="it-IT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455613" indent="-342900"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v"/>
            </a:pPr>
            <a:r>
              <a:rPr lang="it-IT" altLang="it-IT" b="1" dirty="0">
                <a:latin typeface="Franklin Gothic Book" panose="020B0503020102020204" pitchFamily="34" charset="0"/>
              </a:rPr>
              <a:t>Sé e l’altro</a:t>
            </a:r>
          </a:p>
          <a:p>
            <a:pPr marL="455613" indent="-342900"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v"/>
            </a:pPr>
            <a:r>
              <a:rPr lang="it-IT" altLang="it-IT" b="1" dirty="0">
                <a:latin typeface="Franklin Gothic Book" panose="020B0503020102020204" pitchFamily="34" charset="0"/>
              </a:rPr>
              <a:t>Il corpo e il movimento</a:t>
            </a:r>
          </a:p>
          <a:p>
            <a:pPr marL="455613" indent="-342900"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v"/>
            </a:pPr>
            <a:r>
              <a:rPr lang="it-IT" altLang="it-IT" b="1" dirty="0">
                <a:latin typeface="Franklin Gothic Book" panose="020B0503020102020204" pitchFamily="34" charset="0"/>
              </a:rPr>
              <a:t>Immagini, suoni, colori</a:t>
            </a:r>
          </a:p>
          <a:p>
            <a:pPr marL="455613" indent="-342900"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v"/>
            </a:pPr>
            <a:r>
              <a:rPr lang="it-IT" altLang="it-IT" b="1" dirty="0">
                <a:latin typeface="Franklin Gothic Book" panose="020B0503020102020204" pitchFamily="34" charset="0"/>
              </a:rPr>
              <a:t>I discorsi e le parole</a:t>
            </a:r>
          </a:p>
          <a:p>
            <a:pPr marL="455613" indent="-342900"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v"/>
            </a:pPr>
            <a:r>
              <a:rPr lang="it-IT" altLang="it-IT" b="1" dirty="0">
                <a:latin typeface="Franklin Gothic Book" panose="020B0503020102020204" pitchFamily="34" charset="0"/>
              </a:rPr>
              <a:t>La conoscenza del mondo</a:t>
            </a:r>
            <a:endParaRPr lang="it-IT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26C3F49-5CDF-4140-9BF8-FFB966C34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91" b="-49732"/>
          <a:stretch/>
        </p:blipFill>
        <p:spPr bwMode="auto">
          <a:xfrm>
            <a:off x="2101516" y="1086571"/>
            <a:ext cx="5646823" cy="131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76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3C8867A7-5634-4D8D-95FE-1D5C15FB6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64"/>
          <a:stretch/>
        </p:blipFill>
        <p:spPr bwMode="auto">
          <a:xfrm>
            <a:off x="3983037" y="643557"/>
            <a:ext cx="7775826" cy="155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9A991A8F-C9B0-4147-9AAD-3A2701AE35FF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it-IT" altLang="it-IT" b="1" dirty="0">
                <a:solidFill>
                  <a:srgbClr val="000000"/>
                </a:solidFill>
              </a:rPr>
              <a:t>IL PRIMO MOMENTO DEL PROGETTO ORIENTAMENTO DEL COMPRENSIVO</a:t>
            </a:r>
          </a:p>
          <a:p>
            <a:pPr marL="0" indent="0">
              <a:spcBef>
                <a:spcPts val="800"/>
              </a:spcBef>
              <a:buClr>
                <a:srgbClr val="D4482C"/>
              </a:buClr>
              <a:buNone/>
            </a:pPr>
            <a:r>
              <a:rPr lang="it-IT" altLang="it-IT" b="1" dirty="0">
                <a:solidFill>
                  <a:srgbClr val="D4482C"/>
                </a:solidFill>
              </a:rPr>
              <a:t>L’ingresso nella scuola dell’infanzia </a:t>
            </a:r>
            <a:r>
              <a:rPr lang="it-IT" altLang="it-IT" dirty="0">
                <a:solidFill>
                  <a:srgbClr val="000000"/>
                </a:solidFill>
              </a:rPr>
              <a:t>rappresenta per il bambino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it-IT" altLang="it-IT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"/>
            </a:pPr>
            <a:r>
              <a:rPr lang="it-IT" altLang="it-IT" b="1" dirty="0">
                <a:solidFill>
                  <a:srgbClr val="D4482C"/>
                </a:solidFill>
              </a:rPr>
              <a:t>un momento di crescita</a:t>
            </a:r>
          </a:p>
          <a:p>
            <a:pPr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"/>
            </a:pPr>
            <a:r>
              <a:rPr lang="it-IT" altLang="it-IT" b="1" dirty="0">
                <a:solidFill>
                  <a:srgbClr val="D4482C"/>
                </a:solidFill>
              </a:rPr>
              <a:t>il riconoscimento di una vita autonoma rispetto alla famiglia</a:t>
            </a:r>
          </a:p>
          <a:p>
            <a:pPr>
              <a:spcBef>
                <a:spcPts val="800"/>
              </a:spcBef>
              <a:buClr>
                <a:srgbClr val="D4482C"/>
              </a:buClr>
              <a:buFont typeface="Wingdings" panose="05000000000000000000" pitchFamily="2" charset="2"/>
              <a:buChar char=""/>
            </a:pPr>
            <a:r>
              <a:rPr lang="it-IT" altLang="it-IT" b="1" dirty="0">
                <a:solidFill>
                  <a:srgbClr val="D4482C"/>
                </a:solidFill>
              </a:rPr>
              <a:t>un momento delicato </a:t>
            </a:r>
            <a:r>
              <a:rPr lang="it-IT" altLang="it-IT" dirty="0">
                <a:solidFill>
                  <a:srgbClr val="000000"/>
                </a:solidFill>
              </a:rPr>
              <a:t>per le implicazione emotivo-affettive del distacco dalla famiglia. 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it-IT" altLang="it-IT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it-IT" altLang="it-IT" dirty="0">
                <a:solidFill>
                  <a:srgbClr val="000000"/>
                </a:solidFill>
              </a:rPr>
              <a:t>E’ fondamentale che il </a:t>
            </a:r>
            <a:r>
              <a:rPr lang="it-IT" altLang="it-IT" b="1" dirty="0">
                <a:solidFill>
                  <a:srgbClr val="D4482C"/>
                </a:solidFill>
              </a:rPr>
              <a:t>passaggio sia graduale</a:t>
            </a:r>
            <a:r>
              <a:rPr lang="it-IT" altLang="it-IT" dirty="0">
                <a:solidFill>
                  <a:srgbClr val="000000"/>
                </a:solidFill>
              </a:rPr>
              <a:t>, che </a:t>
            </a:r>
            <a:r>
              <a:rPr lang="it-IT" altLang="it-IT" b="1" dirty="0">
                <a:solidFill>
                  <a:srgbClr val="D4482C"/>
                </a:solidFill>
              </a:rPr>
              <a:t>i tempi dell’inserimento siano individuali</a:t>
            </a:r>
            <a:r>
              <a:rPr lang="it-IT" altLang="it-IT" dirty="0">
                <a:solidFill>
                  <a:srgbClr val="D4482C"/>
                </a:solidFill>
              </a:rPr>
              <a:t> </a:t>
            </a:r>
            <a:r>
              <a:rPr lang="it-IT" altLang="it-IT" dirty="0">
                <a:solidFill>
                  <a:srgbClr val="000000"/>
                </a:solidFill>
              </a:rPr>
              <a:t>e che i bambini e le bambine </a:t>
            </a:r>
            <a:r>
              <a:rPr lang="it-IT" altLang="it-IT" b="1" dirty="0">
                <a:solidFill>
                  <a:srgbClr val="D4482C"/>
                </a:solidFill>
              </a:rPr>
              <a:t>vengano accolti/e in piccoli gruppi.</a:t>
            </a:r>
          </a:p>
        </p:txBody>
      </p:sp>
    </p:spTree>
    <p:extLst>
      <p:ext uri="{BB962C8B-B14F-4D97-AF65-F5344CB8AC3E}">
        <p14:creationId xmlns:p14="http://schemas.microsoft.com/office/powerpoint/2010/main" val="93906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15CA9F-55F3-4F0A-B69C-B03E75A57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1860884"/>
            <a:ext cx="10880558" cy="4357801"/>
          </a:xfrm>
        </p:spPr>
        <p:txBody>
          <a:bodyPr/>
          <a:lstStyle/>
          <a:p>
            <a:pPr marL="0" indent="0">
              <a:buNone/>
            </a:pPr>
            <a:endParaRPr lang="it-IT" b="1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CREATIVAMENTE: “LA CURA DEGLI  ELEMENTI: TERRA E ACQUA”</a:t>
            </a:r>
          </a:p>
          <a:p>
            <a:pPr marL="0" indent="0">
              <a:buNone/>
            </a:pPr>
            <a:endParaRPr lang="it-IT" b="1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it-IT" dirty="0">
                <a:latin typeface="Franklin Gothic Book" panose="020B0503020102020204" pitchFamily="34" charset="0"/>
              </a:rPr>
              <a:t>Esplorando gli elementi della natura (terra e acqua) si vuole offrire un percorso di osservazione del mondo che ci circonda, con l’intenzione di stimolare i bambini a porsi domande sui fenomeni naturali, a cercare risposte e a trovare spiegazioni facendo ipotesi. L’esplorazione di questi elementi così diversi tra loro rappresenta un’occasione per incoraggiare l’immaginazione e la creatività dei bambini attraverso diverse esperienze sensoriali ed anche espressive. 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C6C2B67-D42F-4A26-8F33-DA34C9841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7"/>
          <a:stretch/>
        </p:blipFill>
        <p:spPr bwMode="auto">
          <a:xfrm>
            <a:off x="1323209" y="992241"/>
            <a:ext cx="10002516" cy="86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070888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452</TotalTime>
  <Words>902</Words>
  <Application>Microsoft Office PowerPoint</Application>
  <PresentationFormat>Widescreen</PresentationFormat>
  <Paragraphs>149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MS PGothic</vt:lpstr>
      <vt:lpstr>Arial</vt:lpstr>
      <vt:lpstr>Century Gothic</vt:lpstr>
      <vt:lpstr>Comic Sans MS</vt:lpstr>
      <vt:lpstr>Franklin Gothic Book</vt:lpstr>
      <vt:lpstr>Wingdings</vt:lpstr>
      <vt:lpstr>Scia di vapore</vt:lpstr>
      <vt:lpstr>SCUOLA DELL’INFANZIA  SAVONA-MARZABOTTO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DELL’INFANZIA  SAVONA-MARZABOTTO</dc:title>
  <dc:creator>c.valsecchi16@campus.unimib.it</dc:creator>
  <cp:lastModifiedBy>assistente03</cp:lastModifiedBy>
  <cp:revision>48</cp:revision>
  <dcterms:created xsi:type="dcterms:W3CDTF">2019-12-04T17:37:44Z</dcterms:created>
  <dcterms:modified xsi:type="dcterms:W3CDTF">2022-11-09T10:23:52Z</dcterms:modified>
</cp:coreProperties>
</file>